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9288" cy="43200638"/>
  <p:notesSz cx="6858000" cy="9144000"/>
  <p:embeddedFontLst>
    <p:embeddedFont>
      <p:font typeface="Abhaya Libre Bold" panose="02000803000000000000" pitchFamily="2" charset="77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nsolas" panose="020B0609020204030204" pitchFamily="49" charset="0"/>
      <p:regular r:id="rId9"/>
      <p:bold r:id="rId10"/>
      <p:italic r:id="rId11"/>
      <p:boldItalic r:id="rId12"/>
    </p:embeddedFont>
    <p:embeddedFont>
      <p:font typeface="Consolas Bold" panose="020B0709020204030204" pitchFamily="49" charset="0"/>
      <p:regular r:id="rId13"/>
      <p:bold r:id="rId14"/>
    </p:embeddedFon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IBM Plex Sans Bold" panose="020B0803050203000203" pitchFamily="34" charset="0"/>
      <p:regular r:id="rId19"/>
      <p:bold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Bold" pitchFamily="2" charset="77"/>
      <p:regular r:id="rId25"/>
      <p:bold r:id="rId26"/>
    </p:embeddedFont>
    <p:embeddedFont>
      <p:font typeface="Montserrat Semi-Bold" pitchFamily="2" charset="77"/>
      <p:regular r:id="rId27"/>
      <p:bold r:id="rId28"/>
    </p:embeddedFont>
    <p:embeddedFont>
      <p:font typeface="Montserrat Ultra-Bold" pitchFamily="2" charset="77"/>
      <p:regular r:id="rId29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3" autoAdjust="0"/>
    <p:restoredTop sz="94578" autoAdjust="0"/>
  </p:normalViewPr>
  <p:slideViewPr>
    <p:cSldViewPr>
      <p:cViewPr varScale="1">
        <p:scale>
          <a:sx n="11" d="100"/>
          <a:sy n="11" d="100"/>
        </p:scale>
        <p:origin x="288" y="10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21" Type="http://schemas.openxmlformats.org/officeDocument/2006/relationships/font" Target="fonts/font19.fntdata"/><Relationship Id="rId34" Type="http://schemas.openxmlformats.org/officeDocument/2006/relationships/font" Target="fonts/font32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33" Type="http://schemas.openxmlformats.org/officeDocument/2006/relationships/font" Target="fonts/font3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32" Type="http://schemas.openxmlformats.org/officeDocument/2006/relationships/font" Target="fonts/font30.fntdata"/><Relationship Id="rId37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font" Target="fonts/font26.fntdata"/><Relationship Id="rId36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font" Target="fonts/font29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font" Target="fonts/font28.fntdata"/><Relationship Id="rId35" Type="http://schemas.openxmlformats.org/officeDocument/2006/relationships/presProps" Target="presProps.xml"/><Relationship Id="rId8" Type="http://schemas.openxmlformats.org/officeDocument/2006/relationships/font" Target="fonts/font6.fntdata"/><Relationship Id="rId3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4" y="2130817"/>
            <a:ext cx="7772781" cy="14702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67" y="3886914"/>
            <a:ext cx="6401114" cy="17529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25" y="274689"/>
            <a:ext cx="2057501" cy="585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2" y="274689"/>
            <a:ext cx="6020095" cy="585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8" y="4407711"/>
            <a:ext cx="7772781" cy="1362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48" y="2907248"/>
            <a:ext cx="7772781" cy="15004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2" y="1600494"/>
            <a:ext cx="4038798" cy="45267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28" y="1600494"/>
            <a:ext cx="4038798" cy="45267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2" y="1535395"/>
            <a:ext cx="4040386" cy="6398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2" y="2175275"/>
            <a:ext cx="4040386" cy="3952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53" y="1535395"/>
            <a:ext cx="4041973" cy="6398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53" y="2175275"/>
            <a:ext cx="4041973" cy="3952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100"/>
            <a:ext cx="3008460" cy="11622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73101"/>
            <a:ext cx="5112001" cy="58541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364"/>
            <a:ext cx="3008460" cy="4691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76" y="4801482"/>
            <a:ext cx="5486669" cy="5668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76" y="612888"/>
            <a:ext cx="5486669" cy="41155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76" y="5368324"/>
            <a:ext cx="5486669" cy="8050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23" y="274689"/>
            <a:ext cx="8230003" cy="1143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3" y="1600494"/>
            <a:ext cx="8230003" cy="45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22" y="6357519"/>
            <a:ext cx="2133705" cy="365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353" y="6357519"/>
            <a:ext cx="2895742" cy="365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21" y="6357519"/>
            <a:ext cx="2133705" cy="365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12" y="40829823"/>
            <a:ext cx="32406400" cy="2380595"/>
            <a:chOff x="0" y="0"/>
            <a:chExt cx="1593962" cy="117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3962" cy="117093"/>
            </a:xfrm>
            <a:custGeom>
              <a:avLst/>
              <a:gdLst/>
              <a:ahLst/>
              <a:cxnLst/>
              <a:rect l="l" t="t" r="r" b="b"/>
              <a:pathLst>
                <a:path w="1593962" h="117093">
                  <a:moveTo>
                    <a:pt x="0" y="0"/>
                  </a:moveTo>
                  <a:lnTo>
                    <a:pt x="1593962" y="0"/>
                  </a:lnTo>
                  <a:lnTo>
                    <a:pt x="1593962" y="117093"/>
                  </a:lnTo>
                  <a:lnTo>
                    <a:pt x="0" y="117093"/>
                  </a:lnTo>
                  <a:close/>
                </a:path>
              </a:pathLst>
            </a:custGeom>
            <a:blipFill>
              <a:blip r:embed="rId2"/>
              <a:stretch>
                <a:fillRect t="-59658" b="-5965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4812" y="2911"/>
            <a:ext cx="32406400" cy="5183883"/>
            <a:chOff x="0" y="0"/>
            <a:chExt cx="1593962" cy="2549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3962" cy="254978"/>
            </a:xfrm>
            <a:custGeom>
              <a:avLst/>
              <a:gdLst/>
              <a:ahLst/>
              <a:cxnLst/>
              <a:rect l="l" t="t" r="r" b="b"/>
              <a:pathLst>
                <a:path w="1593962" h="254978">
                  <a:moveTo>
                    <a:pt x="0" y="0"/>
                  </a:moveTo>
                  <a:lnTo>
                    <a:pt x="1593962" y="0"/>
                  </a:lnTo>
                  <a:lnTo>
                    <a:pt x="1593962" y="254978"/>
                  </a:lnTo>
                  <a:lnTo>
                    <a:pt x="0" y="254978"/>
                  </a:lnTo>
                  <a:close/>
                </a:path>
              </a:pathLst>
            </a:custGeom>
            <a:blipFill>
              <a:blip r:embed="rId2"/>
              <a:stretch>
                <a:fillRect t="-358" b="-358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358902" y="41095425"/>
            <a:ext cx="2960227" cy="1776136"/>
          </a:xfrm>
          <a:custGeom>
            <a:avLst/>
            <a:gdLst/>
            <a:ahLst/>
            <a:cxnLst/>
            <a:rect l="l" t="t" r="r" b="b"/>
            <a:pathLst>
              <a:path w="2960082" h="1776049">
                <a:moveTo>
                  <a:pt x="0" y="0"/>
                </a:moveTo>
                <a:lnTo>
                  <a:pt x="2960082" y="0"/>
                </a:lnTo>
                <a:lnTo>
                  <a:pt x="2960082" y="1776049"/>
                </a:lnTo>
                <a:lnTo>
                  <a:pt x="0" y="177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972521" y="41217127"/>
            <a:ext cx="5125071" cy="1605984"/>
          </a:xfrm>
          <a:custGeom>
            <a:avLst/>
            <a:gdLst/>
            <a:ahLst/>
            <a:cxnLst/>
            <a:rect l="l" t="t" r="r" b="b"/>
            <a:pathLst>
              <a:path w="5124820" h="1605905">
                <a:moveTo>
                  <a:pt x="0" y="0"/>
                </a:moveTo>
                <a:lnTo>
                  <a:pt x="5124820" y="0"/>
                </a:lnTo>
                <a:lnTo>
                  <a:pt x="5124820" y="1605905"/>
                </a:lnTo>
                <a:lnTo>
                  <a:pt x="0" y="1605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67177" y="41255236"/>
            <a:ext cx="3383719" cy="1529765"/>
          </a:xfrm>
          <a:custGeom>
            <a:avLst/>
            <a:gdLst/>
            <a:ahLst/>
            <a:cxnLst/>
            <a:rect l="l" t="t" r="r" b="b"/>
            <a:pathLst>
              <a:path w="3383553" h="1529690">
                <a:moveTo>
                  <a:pt x="0" y="0"/>
                </a:moveTo>
                <a:lnTo>
                  <a:pt x="3383552" y="0"/>
                </a:lnTo>
                <a:lnTo>
                  <a:pt x="3383552" y="1529690"/>
                </a:lnTo>
                <a:lnTo>
                  <a:pt x="0" y="1529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456770" y="2701421"/>
            <a:ext cx="9236687" cy="123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8"/>
              </a:lnSpc>
            </a:pPr>
            <a:r>
              <a:rPr lang="en-US" sz="4059" b="1" spc="284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17 de setembro de 2025</a:t>
            </a:r>
          </a:p>
          <a:p>
            <a:pPr algn="r">
              <a:lnSpc>
                <a:spcPts val="4908"/>
              </a:lnSpc>
            </a:pPr>
            <a:r>
              <a:rPr lang="en-US" sz="4059" b="1" spc="284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48157" y="820537"/>
            <a:ext cx="22978238" cy="311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1"/>
              </a:lnSpc>
            </a:pPr>
            <a:r>
              <a:rPr lang="en-US" sz="6307" b="1" spc="-151">
                <a:solidFill>
                  <a:srgbClr val="EDF6F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XVII SIMPÓSIO DE PRODUÇÃO ACADÊMICA - UNIVIÇOSA</a:t>
            </a:r>
          </a:p>
          <a:p>
            <a:pPr algn="ctr">
              <a:lnSpc>
                <a:spcPts val="16203"/>
              </a:lnSpc>
            </a:pPr>
            <a:r>
              <a:rPr lang="en-US" sz="10802" b="1" spc="-259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ENSINO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777571" y="32178501"/>
            <a:ext cx="14967937" cy="762037"/>
          </a:xfrm>
          <a:custGeom>
            <a:avLst/>
            <a:gdLst/>
            <a:ahLst/>
            <a:cxnLst/>
            <a:rect l="l" t="t" r="r" b="b"/>
            <a:pathLst>
              <a:path w="14967204" h="762000">
                <a:moveTo>
                  <a:pt x="0" y="0"/>
                </a:moveTo>
                <a:lnTo>
                  <a:pt x="14967204" y="0"/>
                </a:lnTo>
                <a:lnTo>
                  <a:pt x="14967204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82304" y="7553720"/>
            <a:ext cx="24040659" cy="160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7"/>
              </a:lnSpc>
            </a:pPr>
            <a:r>
              <a:rPr lang="en-US" sz="3500" spc="-1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Nome Completo por Extenso do Autor 1¹, Em segundo lugar, Nome Completo por Extenso do Orientador ², Nome Completo por Extenso do Autor 3¹, Nome Completo por Extenso do Autor 4², até o sétimo Autor </a:t>
            </a:r>
          </a:p>
          <a:p>
            <a:pPr algn="ctr">
              <a:lnSpc>
                <a:spcPts val="4207"/>
              </a:lnSpc>
            </a:pPr>
            <a:r>
              <a:rPr lang="en-US" sz="3500" b="1" spc="-17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OBS: O nome do apresentador deverá estar marcado em negrito, independente da posição de autoria.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27790483" y="5339201"/>
            <a:ext cx="4011870" cy="2336912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7"/>
                </a:lnTo>
                <a:lnTo>
                  <a:pt x="0" y="23367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4650695" y="5995187"/>
            <a:ext cx="3100201" cy="920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b="1" spc="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88967" y="12094674"/>
            <a:ext cx="4172624" cy="74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INTRODUÇÃO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01222" y="19395156"/>
            <a:ext cx="7748112" cy="74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MATERIAIS E MÉTODOS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205426" y="23329173"/>
            <a:ext cx="4216980" cy="74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CONCLUSÕES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867221" y="12094674"/>
            <a:ext cx="8608149" cy="74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 E DISCUSSÃO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9238" y="20626842"/>
            <a:ext cx="14972081" cy="1270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7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89239" y="13288259"/>
            <a:ext cx="14920954" cy="5353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777571" y="13278733"/>
            <a:ext cx="14967937" cy="9392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44549" y="9840451"/>
            <a:ext cx="13142591" cy="383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Exemplo: Universidade Federal de Viçosa- Viçosa-MG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332944" y="10221470"/>
            <a:ext cx="14869959" cy="383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 Centro Universitário de Viçosa-UNIVIÇOSA – Viçosa-MG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27195" y="9757370"/>
            <a:ext cx="120145" cy="34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27195" y="10138388"/>
            <a:ext cx="120145" cy="34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057072" y="5686159"/>
            <a:ext cx="3478690" cy="17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79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Área destinada para ser colocado o Símbolo do curso (OPCIONAL)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332944" y="10714116"/>
            <a:ext cx="14869959" cy="369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95" b="1" spc="-12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OBS.: Autores da mesma instituição deverão ter o mesmo número.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777571" y="24513233"/>
            <a:ext cx="14967937" cy="714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029080" y="32410917"/>
            <a:ext cx="4216980" cy="74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777571" y="33614028"/>
            <a:ext cx="14967937" cy="4455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1" name="Freeform 31"/>
          <p:cNvSpPr/>
          <p:nvPr/>
        </p:nvSpPr>
        <p:spPr>
          <a:xfrm>
            <a:off x="598982" y="5355590"/>
            <a:ext cx="4449175" cy="3390957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6"/>
                </a:lnTo>
                <a:lnTo>
                  <a:pt x="0" y="23367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1" y="821529"/>
            <a:ext cx="4986837" cy="3566218"/>
            <a:chOff x="0" y="0"/>
            <a:chExt cx="6648791" cy="4754724"/>
          </a:xfrm>
        </p:grpSpPr>
        <p:sp>
          <p:nvSpPr>
            <p:cNvPr id="33" name="Freeform 33"/>
            <p:cNvSpPr/>
            <p:nvPr/>
          </p:nvSpPr>
          <p:spPr>
            <a:xfrm>
              <a:off x="0" y="1117576"/>
              <a:ext cx="6451704" cy="3637148"/>
            </a:xfrm>
            <a:custGeom>
              <a:avLst/>
              <a:gdLst/>
              <a:ahLst/>
              <a:cxnLst/>
              <a:rect l="l" t="t" r="r" b="b"/>
              <a:pathLst>
                <a:path w="6451704" h="3637148">
                  <a:moveTo>
                    <a:pt x="0" y="0"/>
                  </a:moveTo>
                  <a:lnTo>
                    <a:pt x="6451704" y="0"/>
                  </a:lnTo>
                  <a:lnTo>
                    <a:pt x="6451704" y="3637148"/>
                  </a:lnTo>
                  <a:lnTo>
                    <a:pt x="0" y="36371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268419" y="0"/>
              <a:ext cx="3914866" cy="2364315"/>
            </a:xfrm>
            <a:custGeom>
              <a:avLst/>
              <a:gdLst/>
              <a:ahLst/>
              <a:cxnLst/>
              <a:rect l="l" t="t" r="r" b="b"/>
              <a:pathLst>
                <a:path w="3914866" h="2364315">
                  <a:moveTo>
                    <a:pt x="0" y="0"/>
                  </a:moveTo>
                  <a:lnTo>
                    <a:pt x="3914866" y="0"/>
                  </a:lnTo>
                  <a:lnTo>
                    <a:pt x="3914866" y="2364315"/>
                  </a:lnTo>
                  <a:lnTo>
                    <a:pt x="0" y="2364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0" y="3815540"/>
              <a:ext cx="6648791" cy="360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39"/>
                </a:lnSpc>
                <a:spcBef>
                  <a:spcPct val="0"/>
                </a:spcBef>
              </a:pPr>
              <a:r>
                <a:rPr lang="en-US" sz="1797" b="1" spc="98">
                  <a:solidFill>
                    <a:srgbClr val="FFFFFF"/>
                  </a:solidFill>
                  <a:latin typeface="Abhaya Libre Bold"/>
                  <a:ea typeface="Abhaya Libre Bold"/>
                  <a:cs typeface="Abhaya Libre Bold"/>
                  <a:sym typeface="Abhaya Libre Bold"/>
                </a:rPr>
                <a:t>SIMPÓSIO DE PRODUÇÃO ACADÊMICA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863526" y="5604906"/>
            <a:ext cx="4184631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Cógido</a:t>
            </a:r>
            <a:r>
              <a:rPr lang="en-US" sz="3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Trabalho</a:t>
            </a:r>
            <a:r>
              <a:rPr lang="en-US" sz="3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</a:p>
          <a:p>
            <a:pPr>
              <a:lnSpc>
                <a:spcPts val="3846"/>
              </a:lnSpc>
            </a:pPr>
            <a:r>
              <a:rPr lang="en-US" sz="3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Código de </a:t>
            </a:r>
            <a:r>
              <a:rPr lang="en-US" sz="3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Avaliação</a:t>
            </a:r>
            <a:endParaRPr lang="en-US" sz="3200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Letra</a:t>
            </a:r>
            <a:r>
              <a:rPr lang="en-US" sz="3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Consolas</a:t>
            </a:r>
          </a:p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Tamanho</a:t>
            </a:r>
            <a:r>
              <a:rPr lang="en-US" sz="3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54</a:t>
            </a:r>
          </a:p>
          <a:p>
            <a:pPr algn="just">
              <a:lnSpc>
                <a:spcPts val="3846"/>
              </a:lnSpc>
            </a:pPr>
            <a:r>
              <a:rPr lang="en-US" sz="3200" b="1" dirty="0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(</a:t>
            </a:r>
            <a:r>
              <a:rPr lang="en-US" sz="3200" b="1" dirty="0" err="1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obrigatórios</a:t>
            </a:r>
            <a:r>
              <a:rPr lang="en-US" sz="3200" b="1" dirty="0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nesta</a:t>
            </a:r>
            <a:r>
              <a:rPr lang="en-US" sz="3200" b="1" dirty="0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formatação</a:t>
            </a:r>
            <a:r>
              <a:rPr lang="en-US" sz="3200" b="1" dirty="0">
                <a:solidFill>
                  <a:srgbClr val="000000"/>
                </a:solidFill>
                <a:latin typeface="Consolas Bold"/>
                <a:ea typeface="Consolas Bold"/>
                <a:cs typeface="Consolas Bold"/>
                <a:sym typeface="Consolas Bold"/>
              </a:rPr>
              <a:t>)</a:t>
            </a:r>
            <a:r>
              <a:rPr lang="en-US" sz="32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70DA8E69-9EC9-D63C-D511-0B94E77DFD95}"/>
              </a:ext>
            </a:extLst>
          </p:cNvPr>
          <p:cNvSpPr txBox="1"/>
          <p:nvPr/>
        </p:nvSpPr>
        <p:spPr>
          <a:xfrm>
            <a:off x="1775923" y="38438093"/>
            <a:ext cx="28749321" cy="2059826"/>
          </a:xfrm>
          <a:prstGeom prst="rect">
            <a:avLst/>
          </a:prstGeom>
        </p:spPr>
        <p:txBody>
          <a:bodyPr vert="horz" wrap="square" lIns="0" tIns="27272" rIns="0" bIns="0" rtlCol="0">
            <a:spAutoFit/>
          </a:bodyPr>
          <a:lstStyle/>
          <a:p>
            <a:pPr marL="179995" algn="ctr">
              <a:spcBef>
                <a:spcPts val="215"/>
              </a:spcBef>
            </a:pPr>
            <a:r>
              <a:rPr lang="pt-BR" sz="4402" b="1" spc="-97" dirty="0">
                <a:solidFill>
                  <a:srgbClr val="FF0000"/>
                </a:solidFill>
                <a:highlight>
                  <a:srgbClr val="FFFF00"/>
                </a:highlight>
                <a:latin typeface="Verdana"/>
                <a:cs typeface="Verdana"/>
              </a:rPr>
              <a:t>OBS: as informações podem ser apresentadas na forma de texto, figuras, tabelas, fotos ou afins, a critério do apresentador. O espaço destinado a cada tópico e o tamanho da letra também ficam a critério do apresentador.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220</Words>
  <Application>Microsoft Macintosh PowerPoint</Application>
  <PresentationFormat>Personalizar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4" baseType="lpstr">
      <vt:lpstr>Consolas</vt:lpstr>
      <vt:lpstr>Montserrat Ultra-Bold</vt:lpstr>
      <vt:lpstr>Abhaya Libre Bold</vt:lpstr>
      <vt:lpstr>Calibri</vt:lpstr>
      <vt:lpstr>Montserrat Bold</vt:lpstr>
      <vt:lpstr>Montserrat</vt:lpstr>
      <vt:lpstr>Montserrat Semi-Bold</vt:lpstr>
      <vt:lpstr>Arial</vt:lpstr>
      <vt:lpstr>Consolas Bold</vt:lpstr>
      <vt:lpstr>Verdana</vt:lpstr>
      <vt:lpstr>IBM Plex Sans</vt:lpstr>
      <vt:lpstr>IBM Plex Sans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SIMPAC 2025</dc:title>
  <cp:lastModifiedBy>Microsoft Office User</cp:lastModifiedBy>
  <cp:revision>6</cp:revision>
  <dcterms:created xsi:type="dcterms:W3CDTF">2006-08-16T00:00:00Z</dcterms:created>
  <dcterms:modified xsi:type="dcterms:W3CDTF">2025-05-26T19:47:44Z</dcterms:modified>
  <dc:identifier>DAGlkpOwqms</dc:identifier>
</cp:coreProperties>
</file>