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Abhaya Libre Bold" panose="02000803000000000000" pitchFamily="2" charset="77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nsolas" panose="020B0609020204030204" pitchFamily="49" charset="0"/>
      <p:regular r:id="rId9"/>
      <p:bold r:id="rId10"/>
      <p:italic r:id="rId11"/>
      <p:boldItalic r:id="rId12"/>
    </p:embeddedFont>
    <p:embeddedFont>
      <p:font typeface="Consolas Bold" panose="020B0709020204030204" pitchFamily="49" charset="0"/>
      <p:regular r:id="rId13"/>
      <p:bold r:id="rId14"/>
    </p:embeddedFont>
    <p:embeddedFont>
      <p:font typeface="IBM Plex Sans" panose="020B0503050203000203" pitchFamily="34" charset="0"/>
      <p:regular r:id="rId15"/>
      <p:bold r:id="rId16"/>
      <p:italic r:id="rId17"/>
      <p:boldItalic r:id="rId18"/>
    </p:embeddedFont>
    <p:embeddedFont>
      <p:font typeface="IBM Plex Sans Bold" panose="020B0803050203000203" pitchFamily="34" charset="0"/>
      <p:regular r:id="rId19"/>
      <p:bold r:id="rId20"/>
    </p:embeddedFon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Montserrat Bold" pitchFamily="2" charset="77"/>
      <p:regular r:id="rId25"/>
      <p:bold r:id="rId26"/>
    </p:embeddedFont>
    <p:embeddedFont>
      <p:font typeface="Montserrat Semi-Bold" pitchFamily="2" charset="77"/>
      <p:regular r:id="rId27"/>
      <p:bold r:id="rId28"/>
    </p:embeddedFont>
    <p:embeddedFont>
      <p:font typeface="Montserrat Ultra-Bold" pitchFamily="2" charset="77"/>
      <p:regular r:id="rId29"/>
      <p:bold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3" autoAdjust="0"/>
    <p:restoredTop sz="94654" autoAdjust="0"/>
  </p:normalViewPr>
  <p:slideViewPr>
    <p:cSldViewPr>
      <p:cViewPr varScale="1">
        <p:scale>
          <a:sx n="16" d="100"/>
          <a:sy n="16" d="100"/>
        </p:scale>
        <p:origin x="976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font" Target="fonts/font24.fntdata"/><Relationship Id="rId21" Type="http://schemas.openxmlformats.org/officeDocument/2006/relationships/font" Target="fonts/font19.fntdata"/><Relationship Id="rId34" Type="http://schemas.openxmlformats.org/officeDocument/2006/relationships/font" Target="fonts/font32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font" Target="fonts/font23.fntdata"/><Relationship Id="rId33" Type="http://schemas.openxmlformats.org/officeDocument/2006/relationships/font" Target="fonts/font3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29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font" Target="fonts/font22.fntdata"/><Relationship Id="rId32" Type="http://schemas.openxmlformats.org/officeDocument/2006/relationships/font" Target="fonts/font30.fntdata"/><Relationship Id="rId37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font" Target="fonts/font21.fntdata"/><Relationship Id="rId28" Type="http://schemas.openxmlformats.org/officeDocument/2006/relationships/font" Target="fonts/font26.fntdata"/><Relationship Id="rId36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31" Type="http://schemas.openxmlformats.org/officeDocument/2006/relationships/font" Target="fonts/font29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Relationship Id="rId27" Type="http://schemas.openxmlformats.org/officeDocument/2006/relationships/font" Target="fonts/font25.fntdata"/><Relationship Id="rId30" Type="http://schemas.openxmlformats.org/officeDocument/2006/relationships/font" Target="fonts/font28.fntdata"/><Relationship Id="rId35" Type="http://schemas.openxmlformats.org/officeDocument/2006/relationships/presProps" Target="presProps.xml"/><Relationship Id="rId8" Type="http://schemas.openxmlformats.org/officeDocument/2006/relationships/font" Target="fonts/font6.fntdata"/><Relationship Id="rId3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12" y="40824912"/>
            <a:ext cx="32404812" cy="2380478"/>
            <a:chOff x="0" y="0"/>
            <a:chExt cx="1593962" cy="1170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3962" cy="117093"/>
            </a:xfrm>
            <a:custGeom>
              <a:avLst/>
              <a:gdLst/>
              <a:ahLst/>
              <a:cxnLst/>
              <a:rect l="l" t="t" r="r" b="b"/>
              <a:pathLst>
                <a:path w="1593962" h="117093">
                  <a:moveTo>
                    <a:pt x="0" y="0"/>
                  </a:moveTo>
                  <a:lnTo>
                    <a:pt x="1593962" y="0"/>
                  </a:lnTo>
                  <a:lnTo>
                    <a:pt x="1593962" y="117093"/>
                  </a:lnTo>
                  <a:lnTo>
                    <a:pt x="0" y="117093"/>
                  </a:lnTo>
                  <a:close/>
                </a:path>
              </a:pathLst>
            </a:custGeom>
            <a:blipFill>
              <a:blip r:embed="rId2"/>
              <a:stretch>
                <a:fillRect t="-59658" b="-5965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4812" y="0"/>
            <a:ext cx="32404812" cy="5183629"/>
            <a:chOff x="0" y="0"/>
            <a:chExt cx="1593962" cy="2549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93962" cy="254978"/>
            </a:xfrm>
            <a:custGeom>
              <a:avLst/>
              <a:gdLst/>
              <a:ahLst/>
              <a:cxnLst/>
              <a:rect l="l" t="t" r="r" b="b"/>
              <a:pathLst>
                <a:path w="1593962" h="254978">
                  <a:moveTo>
                    <a:pt x="0" y="0"/>
                  </a:moveTo>
                  <a:lnTo>
                    <a:pt x="1593962" y="0"/>
                  </a:lnTo>
                  <a:lnTo>
                    <a:pt x="1593962" y="254978"/>
                  </a:lnTo>
                  <a:lnTo>
                    <a:pt x="0" y="254978"/>
                  </a:lnTo>
                  <a:close/>
                </a:path>
              </a:pathLst>
            </a:custGeom>
            <a:blipFill>
              <a:blip r:embed="rId2"/>
              <a:stretch>
                <a:fillRect t="-358" b="-358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658942" y="41181692"/>
            <a:ext cx="2960082" cy="1776049"/>
          </a:xfrm>
          <a:custGeom>
            <a:avLst/>
            <a:gdLst/>
            <a:ahLst/>
            <a:cxnLst/>
            <a:rect l="l" t="t" r="r" b="b"/>
            <a:pathLst>
              <a:path w="2960082" h="1776049">
                <a:moveTo>
                  <a:pt x="0" y="0"/>
                </a:moveTo>
                <a:lnTo>
                  <a:pt x="2960082" y="0"/>
                </a:lnTo>
                <a:lnTo>
                  <a:pt x="2960082" y="1776049"/>
                </a:lnTo>
                <a:lnTo>
                  <a:pt x="0" y="1776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858700" y="41115375"/>
            <a:ext cx="5124820" cy="1605905"/>
          </a:xfrm>
          <a:custGeom>
            <a:avLst/>
            <a:gdLst/>
            <a:ahLst/>
            <a:cxnLst/>
            <a:rect l="l" t="t" r="r" b="b"/>
            <a:pathLst>
              <a:path w="5124820" h="1605905">
                <a:moveTo>
                  <a:pt x="0" y="0"/>
                </a:moveTo>
                <a:lnTo>
                  <a:pt x="5124820" y="0"/>
                </a:lnTo>
                <a:lnTo>
                  <a:pt x="5124820" y="1605905"/>
                </a:lnTo>
                <a:lnTo>
                  <a:pt x="0" y="1605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28808" y="41250306"/>
            <a:ext cx="3383553" cy="1529690"/>
          </a:xfrm>
          <a:custGeom>
            <a:avLst/>
            <a:gdLst/>
            <a:ahLst/>
            <a:cxnLst/>
            <a:rect l="l" t="t" r="r" b="b"/>
            <a:pathLst>
              <a:path w="3383553" h="1529690">
                <a:moveTo>
                  <a:pt x="0" y="0"/>
                </a:moveTo>
                <a:lnTo>
                  <a:pt x="3383552" y="0"/>
                </a:lnTo>
                <a:lnTo>
                  <a:pt x="3383552" y="1529690"/>
                </a:lnTo>
                <a:lnTo>
                  <a:pt x="0" y="15296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455670" y="2698378"/>
            <a:ext cx="9236234" cy="123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8"/>
              </a:lnSpc>
            </a:pPr>
            <a:r>
              <a:rPr lang="en-US" sz="4059" b="1" spc="284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17 de setembro de 2025</a:t>
            </a:r>
          </a:p>
          <a:p>
            <a:pPr algn="r">
              <a:lnSpc>
                <a:spcPts val="4908"/>
              </a:lnSpc>
            </a:pPr>
            <a:r>
              <a:rPr lang="en-US" sz="4059" b="1" spc="284">
                <a:solidFill>
                  <a:srgbClr val="FFE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www.simpac.univicosa.com.br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47909" y="817586"/>
            <a:ext cx="22977112" cy="3052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1"/>
              </a:lnSpc>
            </a:pPr>
            <a:r>
              <a:rPr lang="en-US" sz="6307" b="1" spc="-151">
                <a:solidFill>
                  <a:srgbClr val="EDF6F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XVII SIMPÓSIO DE PRODUÇÃO ACADÊMICA - UNIVIÇOSA</a:t>
            </a:r>
          </a:p>
          <a:p>
            <a:pPr algn="ctr">
              <a:lnSpc>
                <a:spcPts val="16203"/>
              </a:lnSpc>
            </a:pPr>
            <a:r>
              <a:rPr lang="en-US" sz="10802" b="1" spc="-259">
                <a:solidFill>
                  <a:srgbClr val="EDF6F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EIXO PESQUISA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1656760"/>
            <a:ext cx="4838778" cy="2727861"/>
          </a:xfrm>
          <a:custGeom>
            <a:avLst/>
            <a:gdLst/>
            <a:ahLst/>
            <a:cxnLst/>
            <a:rect l="l" t="t" r="r" b="b"/>
            <a:pathLst>
              <a:path w="4838778" h="2727861">
                <a:moveTo>
                  <a:pt x="0" y="0"/>
                </a:moveTo>
                <a:lnTo>
                  <a:pt x="4838778" y="0"/>
                </a:lnTo>
                <a:lnTo>
                  <a:pt x="4838778" y="2727861"/>
                </a:lnTo>
                <a:lnTo>
                  <a:pt x="0" y="27278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51314" y="818578"/>
            <a:ext cx="2936149" cy="1773236"/>
          </a:xfrm>
          <a:custGeom>
            <a:avLst/>
            <a:gdLst/>
            <a:ahLst/>
            <a:cxnLst/>
            <a:rect l="l" t="t" r="r" b="b"/>
            <a:pathLst>
              <a:path w="2936149" h="1773236">
                <a:moveTo>
                  <a:pt x="0" y="0"/>
                </a:moveTo>
                <a:lnTo>
                  <a:pt x="2936150" y="0"/>
                </a:lnTo>
                <a:lnTo>
                  <a:pt x="2936150" y="1773236"/>
                </a:lnTo>
                <a:lnTo>
                  <a:pt x="0" y="17732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0" y="3680233"/>
            <a:ext cx="4986593" cy="27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39"/>
              </a:lnSpc>
              <a:spcBef>
                <a:spcPct val="0"/>
              </a:spcBef>
            </a:pPr>
            <a:r>
              <a:rPr lang="en-US" sz="1797" b="1" spc="98">
                <a:solidFill>
                  <a:srgbClr val="FFFFFF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SIMPÓSIO DE PRODUÇÃO ACADÊMICA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776748" y="32174014"/>
            <a:ext cx="14967204" cy="762000"/>
          </a:xfrm>
          <a:custGeom>
            <a:avLst/>
            <a:gdLst/>
            <a:ahLst/>
            <a:cxnLst/>
            <a:rect l="l" t="t" r="r" b="b"/>
            <a:pathLst>
              <a:path w="14967204" h="762000">
                <a:moveTo>
                  <a:pt x="0" y="0"/>
                </a:moveTo>
                <a:lnTo>
                  <a:pt x="14967204" y="0"/>
                </a:lnTo>
                <a:lnTo>
                  <a:pt x="14967204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482084" y="7550439"/>
            <a:ext cx="24039481" cy="1608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7"/>
              </a:lnSpc>
            </a:pP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Autor 1¹,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Em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segundo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lugar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,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Orientador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²,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Autor 3¹,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Autor 4²,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até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o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sétimo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Autor </a:t>
            </a:r>
          </a:p>
          <a:p>
            <a:pPr algn="ctr">
              <a:lnSpc>
                <a:spcPts val="4207"/>
              </a:lnSpc>
            </a:pP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OBS: O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nome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do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apresentador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deverá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estar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marcado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em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negrito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,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independente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da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posição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de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autoria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. </a:t>
            </a:r>
          </a:p>
        </p:txBody>
      </p:sp>
      <p:sp>
        <p:nvSpPr>
          <p:cNvPr id="16" name="Freeform 16"/>
          <p:cNvSpPr/>
          <p:nvPr/>
        </p:nvSpPr>
        <p:spPr>
          <a:xfrm>
            <a:off x="27789121" y="5336029"/>
            <a:ext cx="4011673" cy="2336797"/>
          </a:xfrm>
          <a:custGeom>
            <a:avLst/>
            <a:gdLst/>
            <a:ahLst/>
            <a:cxnLst/>
            <a:rect l="l" t="t" r="r" b="b"/>
            <a:pathLst>
              <a:path w="4011673" h="2336797">
                <a:moveTo>
                  <a:pt x="0" y="0"/>
                </a:moveTo>
                <a:lnTo>
                  <a:pt x="4011673" y="0"/>
                </a:lnTo>
                <a:lnTo>
                  <a:pt x="4011673" y="2336797"/>
                </a:lnTo>
                <a:lnTo>
                  <a:pt x="0" y="23367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4649976" y="5991982"/>
            <a:ext cx="3100049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 b="1" spc="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88668" y="12091171"/>
            <a:ext cx="4172420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INTRODUÇÃO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01011" y="19391295"/>
            <a:ext cx="7747732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MATERIAIS E MÉTODOS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204337" y="23325120"/>
            <a:ext cx="4216773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CONCLUSÕES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866247" y="12091171"/>
            <a:ext cx="8607727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RESULTADOS E DISCUSSÃO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9204" y="20622921"/>
            <a:ext cx="14971347" cy="1248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7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9204" y="13284697"/>
            <a:ext cx="14920223" cy="523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776748" y="13275172"/>
            <a:ext cx="14967204" cy="918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44340" y="9837058"/>
            <a:ext cx="13141947" cy="383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95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Informação da Instituição de origem. Exemplo: Universidade Federal de Viçosa- Viçosa-MG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332732" y="10218058"/>
            <a:ext cx="14869230" cy="383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95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Informação da Instituição de origem. Exemplo Centro Universitário de Viçosa-UNIVIÇOSA – Viçosa-MG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126992" y="9753981"/>
            <a:ext cx="120139" cy="345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668" spc="-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126992" y="10134981"/>
            <a:ext cx="120139" cy="345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668" spc="-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055697" y="5682970"/>
            <a:ext cx="3478520" cy="167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79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Área destinada para ser colocado o Símbolo do curso (OPCIONAL)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332732" y="10710680"/>
            <a:ext cx="14869230" cy="38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95" b="1" spc="-12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OBS.: Autores da mesma instituição deverão ter o mesmo número.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776748" y="24509121"/>
            <a:ext cx="14967204" cy="6990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2028000" y="32406419"/>
            <a:ext cx="4216773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REFERÊNCIAS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776748" y="33609470"/>
            <a:ext cx="14967204" cy="4361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9" name="Freeform 31">
            <a:extLst>
              <a:ext uri="{FF2B5EF4-FFF2-40B4-BE49-F238E27FC236}">
                <a16:creationId xmlns:a16="http://schemas.microsoft.com/office/drawing/2014/main" id="{FC361633-A3E4-8B1E-3B94-21A0F4D13F2C}"/>
              </a:ext>
            </a:extLst>
          </p:cNvPr>
          <p:cNvSpPr/>
          <p:nvPr/>
        </p:nvSpPr>
        <p:spPr>
          <a:xfrm>
            <a:off x="598983" y="5355590"/>
            <a:ext cx="4581468" cy="3390957"/>
          </a:xfrm>
          <a:custGeom>
            <a:avLst/>
            <a:gdLst/>
            <a:ahLst/>
            <a:cxnLst/>
            <a:rect l="l" t="t" r="r" b="b"/>
            <a:pathLst>
              <a:path w="4011673" h="2336797">
                <a:moveTo>
                  <a:pt x="0" y="0"/>
                </a:moveTo>
                <a:lnTo>
                  <a:pt x="4011673" y="0"/>
                </a:lnTo>
                <a:lnTo>
                  <a:pt x="4011673" y="2336796"/>
                </a:lnTo>
                <a:lnTo>
                  <a:pt x="0" y="2336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3A59F0-D322-429E-B605-78E10F83B5AB}"/>
              </a:ext>
            </a:extLst>
          </p:cNvPr>
          <p:cNvSpPr txBox="1"/>
          <p:nvPr/>
        </p:nvSpPr>
        <p:spPr>
          <a:xfrm>
            <a:off x="863526" y="5604906"/>
            <a:ext cx="4437062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46"/>
              </a:lnSpc>
            </a:pPr>
            <a:r>
              <a:rPr lang="en-US" sz="3200" dirty="0" err="1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Cógido</a:t>
            </a:r>
            <a:r>
              <a:rPr lang="en-US" sz="32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do </a:t>
            </a:r>
            <a:r>
              <a:rPr lang="en-US" sz="3200" dirty="0" err="1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Trabalho</a:t>
            </a:r>
            <a:r>
              <a:rPr lang="en-US" sz="32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</a:p>
          <a:p>
            <a:pPr>
              <a:lnSpc>
                <a:spcPts val="3846"/>
              </a:lnSpc>
            </a:pPr>
            <a:r>
              <a:rPr lang="en-US" sz="32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Código de </a:t>
            </a:r>
            <a:r>
              <a:rPr lang="en-US" sz="3200" dirty="0" err="1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Avaliação</a:t>
            </a:r>
            <a:endParaRPr lang="en-US" sz="3200" dirty="0"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algn="just">
              <a:lnSpc>
                <a:spcPts val="3846"/>
              </a:lnSpc>
            </a:pPr>
            <a:r>
              <a:rPr lang="en-US" sz="3200" dirty="0" err="1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Letra</a:t>
            </a:r>
            <a:r>
              <a:rPr lang="en-US" sz="32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: Consolas</a:t>
            </a:r>
          </a:p>
          <a:p>
            <a:pPr algn="just">
              <a:lnSpc>
                <a:spcPts val="3846"/>
              </a:lnSpc>
            </a:pPr>
            <a:r>
              <a:rPr lang="en-US" sz="3200" dirty="0" err="1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Tamanho</a:t>
            </a:r>
            <a:r>
              <a:rPr lang="en-US" sz="32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: 54</a:t>
            </a:r>
          </a:p>
          <a:p>
            <a:pPr algn="just">
              <a:lnSpc>
                <a:spcPts val="3846"/>
              </a:lnSpc>
            </a:pPr>
            <a:r>
              <a:rPr lang="en-US" sz="3200" b="1" dirty="0"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(</a:t>
            </a:r>
            <a:r>
              <a:rPr lang="en-US" sz="3200" b="1" dirty="0" err="1"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obrigatórios</a:t>
            </a:r>
            <a:r>
              <a:rPr lang="en-US" sz="3200" b="1" dirty="0"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 </a:t>
            </a:r>
            <a:r>
              <a:rPr lang="en-US" sz="3200" b="1" dirty="0" err="1"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nesta</a:t>
            </a:r>
            <a:r>
              <a:rPr lang="en-US" sz="3200" b="1" dirty="0"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 </a:t>
            </a:r>
            <a:r>
              <a:rPr lang="en-US" sz="3200" b="1" dirty="0" err="1"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formatação</a:t>
            </a:r>
            <a:r>
              <a:rPr lang="en-US" sz="3200" b="1" dirty="0"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)</a:t>
            </a:r>
            <a:r>
              <a:rPr lang="en-US" sz="32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DA19EA51-3A53-8E9E-81A0-AFDCAFB1B8C7}"/>
              </a:ext>
            </a:extLst>
          </p:cNvPr>
          <p:cNvSpPr txBox="1"/>
          <p:nvPr/>
        </p:nvSpPr>
        <p:spPr>
          <a:xfrm>
            <a:off x="2079929" y="38436550"/>
            <a:ext cx="28749321" cy="2059826"/>
          </a:xfrm>
          <a:prstGeom prst="rect">
            <a:avLst/>
          </a:prstGeom>
        </p:spPr>
        <p:txBody>
          <a:bodyPr vert="horz" wrap="square" lIns="0" tIns="27272" rIns="0" bIns="0" rtlCol="0">
            <a:spAutoFit/>
          </a:bodyPr>
          <a:lstStyle/>
          <a:p>
            <a:pPr marL="179995" algn="ctr">
              <a:spcBef>
                <a:spcPts val="215"/>
              </a:spcBef>
            </a:pPr>
            <a:r>
              <a:rPr lang="pt-BR" sz="4402" b="1" spc="-97" dirty="0">
                <a:solidFill>
                  <a:srgbClr val="FF0000"/>
                </a:solidFill>
                <a:highlight>
                  <a:srgbClr val="FFFF00"/>
                </a:highlight>
                <a:latin typeface="Verdana"/>
                <a:cs typeface="Verdana"/>
              </a:rPr>
              <a:t>OBS: as informações podem ser apresentadas na forma de texto, figuras, tabelas, fotos ou afins, a critério do apresentador. O espaço destinado a cada tópico e o tamanho da letra também ficam a critério do apresentador.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220</Words>
  <Application>Microsoft Macintosh PowerPoint</Application>
  <PresentationFormat>Personalizar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4" baseType="lpstr">
      <vt:lpstr>Consolas</vt:lpstr>
      <vt:lpstr>Montserrat Ultra-Bold</vt:lpstr>
      <vt:lpstr>Abhaya Libre Bold</vt:lpstr>
      <vt:lpstr>Calibri</vt:lpstr>
      <vt:lpstr>Montserrat Bold</vt:lpstr>
      <vt:lpstr>Montserrat</vt:lpstr>
      <vt:lpstr>Montserrat Semi-Bold</vt:lpstr>
      <vt:lpstr>Arial</vt:lpstr>
      <vt:lpstr>Consolas Bold</vt:lpstr>
      <vt:lpstr>Verdana</vt:lpstr>
      <vt:lpstr>IBM Plex Sans</vt:lpstr>
      <vt:lpstr>IBM Plex Sans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SIMPAC 2025</dc:title>
  <cp:lastModifiedBy>Microsoft Office User</cp:lastModifiedBy>
  <cp:revision>4</cp:revision>
  <dcterms:created xsi:type="dcterms:W3CDTF">2006-08-16T00:00:00Z</dcterms:created>
  <dcterms:modified xsi:type="dcterms:W3CDTF">2025-05-26T19:48:17Z</dcterms:modified>
  <dc:identifier>DAGlkpOwqms</dc:identifier>
</cp:coreProperties>
</file>