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32397700" cy="431927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Consolas" panose="020B0609020204030204" pitchFamily="49" charset="0"/>
      <p:regular r:id="rId7"/>
      <p:bold r:id="rId8"/>
      <p:italic r:id="rId9"/>
      <p:boldItalic r:id="rId10"/>
    </p:embeddedFont>
    <p:embeddedFont>
      <p:font typeface="Consolas Bold" panose="020B0709020204030204" pitchFamily="49" charset="0"/>
      <p:regular r:id="rId11"/>
      <p:bold r:id="rId12"/>
    </p:embeddedFont>
    <p:embeddedFont>
      <p:font typeface="IBM Plex Sans" panose="020B0604020202020204" charset="0"/>
      <p:regular r:id="rId13"/>
      <p:bold r:id="rId14"/>
      <p:italic r:id="rId15"/>
      <p:boldItalic r:id="rId16"/>
    </p:embeddedFont>
    <p:embeddedFont>
      <p:font typeface="IBM Plex Sans Bold" panose="020B0604020202020204" charset="0"/>
      <p:regular r:id="rId17"/>
      <p:bold r:id="rId18"/>
    </p:embeddedFont>
    <p:embeddedFont>
      <p:font typeface="Montserrat" panose="020B0604020202020204" charset="0"/>
      <p:regular r:id="rId19"/>
      <p:bold r:id="rId20"/>
      <p:italic r:id="rId21"/>
      <p:boldItalic r:id="rId22"/>
    </p:embeddedFont>
    <p:embeddedFont>
      <p:font typeface="Montserrat Bold" panose="020B0604020202020204" charset="0"/>
      <p:regular r:id="rId23"/>
      <p:bold r:id="rId24"/>
    </p:embeddedFont>
    <p:embeddedFont>
      <p:font typeface="Montserrat Semi-Bold" panose="020B0604020202020204" charset="0"/>
      <p:regular r:id="rId25"/>
      <p:bold r:id="rId26"/>
    </p:embeddedFont>
    <p:embeddedFont>
      <p:font typeface="Montserrat Ultra-Bold" panose="020B0604020202020204" charset="0"/>
      <p:regular r:id="rId27"/>
      <p:bold r:id="rId28"/>
    </p:embeddedFont>
    <p:embeddedFont>
      <p:font typeface="Verdana" panose="020B0604030504040204" pitchFamily="34" charset="0"/>
      <p:regular r:id="rId29"/>
      <p:bold r:id="rId30"/>
      <p:italic r:id="rId31"/>
      <p:boldItalic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83" autoAdjust="0"/>
    <p:restoredTop sz="94654" autoAdjust="0"/>
  </p:normalViewPr>
  <p:slideViewPr>
    <p:cSldViewPr>
      <p:cViewPr>
        <p:scale>
          <a:sx n="28" d="100"/>
          <a:sy n="28" d="100"/>
        </p:scale>
        <p:origin x="144" y="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18" Type="http://schemas.openxmlformats.org/officeDocument/2006/relationships/font" Target="fonts/font16.fntdata"/><Relationship Id="rId26" Type="http://schemas.openxmlformats.org/officeDocument/2006/relationships/font" Target="fonts/font24.fntdata"/><Relationship Id="rId3" Type="http://schemas.openxmlformats.org/officeDocument/2006/relationships/font" Target="fonts/font1.fntdata"/><Relationship Id="rId21" Type="http://schemas.openxmlformats.org/officeDocument/2006/relationships/font" Target="fonts/font19.fntdata"/><Relationship Id="rId34" Type="http://schemas.openxmlformats.org/officeDocument/2006/relationships/viewProps" Target="viewProps.xml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font" Target="fonts/font15.fntdata"/><Relationship Id="rId25" Type="http://schemas.openxmlformats.org/officeDocument/2006/relationships/font" Target="fonts/font23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4.fntdata"/><Relationship Id="rId20" Type="http://schemas.openxmlformats.org/officeDocument/2006/relationships/font" Target="fonts/font18.fntdata"/><Relationship Id="rId29" Type="http://schemas.openxmlformats.org/officeDocument/2006/relationships/font" Target="fonts/font27.fntdata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24" Type="http://schemas.openxmlformats.org/officeDocument/2006/relationships/font" Target="fonts/font22.fntdata"/><Relationship Id="rId32" Type="http://schemas.openxmlformats.org/officeDocument/2006/relationships/font" Target="fonts/font30.fntdata"/><Relationship Id="rId5" Type="http://schemas.openxmlformats.org/officeDocument/2006/relationships/font" Target="fonts/font3.fntdata"/><Relationship Id="rId15" Type="http://schemas.openxmlformats.org/officeDocument/2006/relationships/font" Target="fonts/font13.fntdata"/><Relationship Id="rId23" Type="http://schemas.openxmlformats.org/officeDocument/2006/relationships/font" Target="fonts/font21.fntdata"/><Relationship Id="rId28" Type="http://schemas.openxmlformats.org/officeDocument/2006/relationships/font" Target="fonts/font26.fntdata"/><Relationship Id="rId36" Type="http://schemas.openxmlformats.org/officeDocument/2006/relationships/tableStyles" Target="tableStyles.xml"/><Relationship Id="rId10" Type="http://schemas.openxmlformats.org/officeDocument/2006/relationships/font" Target="fonts/font8.fntdata"/><Relationship Id="rId19" Type="http://schemas.openxmlformats.org/officeDocument/2006/relationships/font" Target="fonts/font17.fntdata"/><Relationship Id="rId31" Type="http://schemas.openxmlformats.org/officeDocument/2006/relationships/font" Target="fonts/font29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font" Target="fonts/font12.fntdata"/><Relationship Id="rId22" Type="http://schemas.openxmlformats.org/officeDocument/2006/relationships/font" Target="fonts/font20.fntdata"/><Relationship Id="rId27" Type="http://schemas.openxmlformats.org/officeDocument/2006/relationships/font" Target="fonts/font25.fntdata"/><Relationship Id="rId30" Type="http://schemas.openxmlformats.org/officeDocument/2006/relationships/font" Target="fonts/font28.fntdata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Imagem 35" descr="Céu azul com nuvens&#10;&#10;O conteúdo gerado por IA pode estar incorreto.">
            <a:extLst>
              <a:ext uri="{FF2B5EF4-FFF2-40B4-BE49-F238E27FC236}">
                <a16:creationId xmlns:a16="http://schemas.microsoft.com/office/drawing/2014/main" id="{CCB23A12-B0BF-9FAB-E51D-EE6BA5F670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13" y="-65351"/>
            <a:ext cx="32549165" cy="5244863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-4812" y="40824912"/>
            <a:ext cx="32404812" cy="2380478"/>
            <a:chOff x="0" y="0"/>
            <a:chExt cx="1593962" cy="11709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93962" cy="117093"/>
            </a:xfrm>
            <a:custGeom>
              <a:avLst/>
              <a:gdLst/>
              <a:ahLst/>
              <a:cxnLst/>
              <a:rect l="l" t="t" r="r" b="b"/>
              <a:pathLst>
                <a:path w="1593962" h="117093">
                  <a:moveTo>
                    <a:pt x="0" y="0"/>
                  </a:moveTo>
                  <a:lnTo>
                    <a:pt x="1593962" y="0"/>
                  </a:lnTo>
                  <a:lnTo>
                    <a:pt x="1593962" y="117093"/>
                  </a:lnTo>
                  <a:lnTo>
                    <a:pt x="0" y="117093"/>
                  </a:lnTo>
                  <a:close/>
                </a:path>
              </a:pathLst>
            </a:custGeom>
            <a:blipFill>
              <a:blip r:embed="rId3"/>
              <a:stretch>
                <a:fillRect t="-59658" b="-59658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6" name="Freeform 6"/>
          <p:cNvSpPr/>
          <p:nvPr/>
        </p:nvSpPr>
        <p:spPr>
          <a:xfrm>
            <a:off x="3658942" y="41181692"/>
            <a:ext cx="2960082" cy="1776049"/>
          </a:xfrm>
          <a:custGeom>
            <a:avLst/>
            <a:gdLst/>
            <a:ahLst/>
            <a:cxnLst/>
            <a:rect l="l" t="t" r="r" b="b"/>
            <a:pathLst>
              <a:path w="2960082" h="1776049">
                <a:moveTo>
                  <a:pt x="0" y="0"/>
                </a:moveTo>
                <a:lnTo>
                  <a:pt x="2960082" y="0"/>
                </a:lnTo>
                <a:lnTo>
                  <a:pt x="2960082" y="1776049"/>
                </a:lnTo>
                <a:lnTo>
                  <a:pt x="0" y="177604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" name="Freeform 7"/>
          <p:cNvSpPr/>
          <p:nvPr/>
        </p:nvSpPr>
        <p:spPr>
          <a:xfrm>
            <a:off x="23858700" y="41115375"/>
            <a:ext cx="5124820" cy="1605905"/>
          </a:xfrm>
          <a:custGeom>
            <a:avLst/>
            <a:gdLst/>
            <a:ahLst/>
            <a:cxnLst/>
            <a:rect l="l" t="t" r="r" b="b"/>
            <a:pathLst>
              <a:path w="5124820" h="1605905">
                <a:moveTo>
                  <a:pt x="0" y="0"/>
                </a:moveTo>
                <a:lnTo>
                  <a:pt x="5124820" y="0"/>
                </a:lnTo>
                <a:lnTo>
                  <a:pt x="5124820" y="1605905"/>
                </a:lnTo>
                <a:lnTo>
                  <a:pt x="0" y="160590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" name="Freeform 8"/>
          <p:cNvSpPr/>
          <p:nvPr/>
        </p:nvSpPr>
        <p:spPr>
          <a:xfrm>
            <a:off x="14228808" y="41250306"/>
            <a:ext cx="3383553" cy="1529690"/>
          </a:xfrm>
          <a:custGeom>
            <a:avLst/>
            <a:gdLst/>
            <a:ahLst/>
            <a:cxnLst/>
            <a:rect l="l" t="t" r="r" b="b"/>
            <a:pathLst>
              <a:path w="3383553" h="1529690">
                <a:moveTo>
                  <a:pt x="0" y="0"/>
                </a:moveTo>
                <a:lnTo>
                  <a:pt x="3383552" y="0"/>
                </a:lnTo>
                <a:lnTo>
                  <a:pt x="3383552" y="1529690"/>
                </a:lnTo>
                <a:lnTo>
                  <a:pt x="0" y="152969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9" name="TextBox 9"/>
          <p:cNvSpPr txBox="1"/>
          <p:nvPr/>
        </p:nvSpPr>
        <p:spPr>
          <a:xfrm>
            <a:off x="22455670" y="2698378"/>
            <a:ext cx="9236234" cy="1233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908"/>
              </a:lnSpc>
            </a:pPr>
            <a:r>
              <a:rPr lang="en-US" sz="4059" b="1" spc="284" dirty="0">
                <a:solidFill>
                  <a:srgbClr val="FFFFFF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16 de </a:t>
            </a:r>
            <a:r>
              <a:rPr lang="en-US" sz="4059" b="1" spc="284" dirty="0" err="1">
                <a:solidFill>
                  <a:srgbClr val="FFFFFF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setembro</a:t>
            </a:r>
            <a:r>
              <a:rPr lang="en-US" sz="4059" b="1" spc="284" dirty="0">
                <a:solidFill>
                  <a:srgbClr val="FFFFFF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 de 2026</a:t>
            </a:r>
          </a:p>
          <a:p>
            <a:pPr algn="r">
              <a:lnSpc>
                <a:spcPts val="4908"/>
              </a:lnSpc>
            </a:pPr>
            <a:r>
              <a:rPr lang="en-US" sz="4059" b="1" spc="284" dirty="0">
                <a:solidFill>
                  <a:srgbClr val="FFEB82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www.simpac.univicosa.com.br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995850" y="907736"/>
            <a:ext cx="24790741" cy="31186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461"/>
              </a:lnSpc>
            </a:pPr>
            <a:r>
              <a:rPr lang="en-US" sz="6307" b="1" spc="-151" dirty="0">
                <a:solidFill>
                  <a:srgbClr val="EDF6FA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XVIII SIMPÓSIO DE PRODUÇÃO ACADÊMICA - UNIVIÇOSA</a:t>
            </a:r>
          </a:p>
          <a:p>
            <a:pPr algn="ctr">
              <a:lnSpc>
                <a:spcPts val="16203"/>
              </a:lnSpc>
            </a:pPr>
            <a:r>
              <a:rPr lang="en-US" sz="10802" b="1" spc="-259" dirty="0">
                <a:solidFill>
                  <a:srgbClr val="EDF6FA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EIXO PESQUISA</a:t>
            </a:r>
          </a:p>
        </p:txBody>
      </p:sp>
      <p:sp>
        <p:nvSpPr>
          <p:cNvPr id="14" name="Freeform 14"/>
          <p:cNvSpPr/>
          <p:nvPr/>
        </p:nvSpPr>
        <p:spPr>
          <a:xfrm>
            <a:off x="16776748" y="32174014"/>
            <a:ext cx="14967204" cy="762000"/>
          </a:xfrm>
          <a:custGeom>
            <a:avLst/>
            <a:gdLst/>
            <a:ahLst/>
            <a:cxnLst/>
            <a:rect l="l" t="t" r="r" b="b"/>
            <a:pathLst>
              <a:path w="14967204" h="762000">
                <a:moveTo>
                  <a:pt x="0" y="0"/>
                </a:moveTo>
                <a:lnTo>
                  <a:pt x="14967204" y="0"/>
                </a:lnTo>
                <a:lnTo>
                  <a:pt x="14967204" y="762000"/>
                </a:lnTo>
                <a:lnTo>
                  <a:pt x="0" y="7620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5" name="TextBox 15"/>
          <p:cNvSpPr txBox="1"/>
          <p:nvPr/>
        </p:nvSpPr>
        <p:spPr>
          <a:xfrm>
            <a:off x="4482084" y="7550439"/>
            <a:ext cx="24039481" cy="16088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7"/>
              </a:lnSpc>
            </a:pPr>
            <a:r>
              <a:rPr lang="en-US" sz="3500" spc="-17" dirty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Nome </a:t>
            </a:r>
            <a:r>
              <a:rPr lang="en-US" sz="3500" spc="-17" dirty="0" err="1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Completo</a:t>
            </a:r>
            <a:r>
              <a:rPr lang="en-US" sz="3500" spc="-17" dirty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en-US" sz="3500" spc="-17" dirty="0" err="1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por</a:t>
            </a:r>
            <a:r>
              <a:rPr lang="en-US" sz="3500" spc="-17" dirty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Extenso do Autor 1¹, </a:t>
            </a:r>
            <a:r>
              <a:rPr lang="en-US" sz="3500" spc="-17" dirty="0" err="1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Em</a:t>
            </a:r>
            <a:r>
              <a:rPr lang="en-US" sz="3500" spc="-17" dirty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en-US" sz="3500" spc="-17" dirty="0" err="1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segundo</a:t>
            </a:r>
            <a:r>
              <a:rPr lang="en-US" sz="3500" spc="-17" dirty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en-US" sz="3500" spc="-17" dirty="0" err="1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lugar</a:t>
            </a:r>
            <a:r>
              <a:rPr lang="en-US" sz="3500" spc="-17" dirty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, Nome </a:t>
            </a:r>
            <a:r>
              <a:rPr lang="en-US" sz="3500" spc="-17" dirty="0" err="1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Completo</a:t>
            </a:r>
            <a:r>
              <a:rPr lang="en-US" sz="3500" spc="-17" dirty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en-US" sz="3500" spc="-17" dirty="0" err="1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por</a:t>
            </a:r>
            <a:r>
              <a:rPr lang="en-US" sz="3500" spc="-17" dirty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Extenso do </a:t>
            </a:r>
            <a:r>
              <a:rPr lang="en-US" sz="3500" spc="-17" dirty="0" err="1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Orientador</a:t>
            </a:r>
            <a:r>
              <a:rPr lang="en-US" sz="3500" spc="-17" dirty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², Nome </a:t>
            </a:r>
            <a:r>
              <a:rPr lang="en-US" sz="3500" spc="-17" dirty="0" err="1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Completo</a:t>
            </a:r>
            <a:r>
              <a:rPr lang="en-US" sz="3500" spc="-17" dirty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en-US" sz="3500" spc="-17" dirty="0" err="1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por</a:t>
            </a:r>
            <a:r>
              <a:rPr lang="en-US" sz="3500" spc="-17" dirty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Extenso do Autor 3¹, Nome </a:t>
            </a:r>
            <a:r>
              <a:rPr lang="en-US" sz="3500" spc="-17" dirty="0" err="1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Completo</a:t>
            </a:r>
            <a:r>
              <a:rPr lang="en-US" sz="3500" spc="-17" dirty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en-US" sz="3500" spc="-17" dirty="0" err="1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por</a:t>
            </a:r>
            <a:r>
              <a:rPr lang="en-US" sz="3500" spc="-17" dirty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Extenso do Autor 4², </a:t>
            </a:r>
            <a:r>
              <a:rPr lang="en-US" sz="3500" spc="-17" dirty="0" err="1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até</a:t>
            </a:r>
            <a:r>
              <a:rPr lang="en-US" sz="3500" spc="-17" dirty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o </a:t>
            </a:r>
            <a:r>
              <a:rPr lang="en-US" sz="3500" spc="-17" dirty="0" err="1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sétimo</a:t>
            </a:r>
            <a:r>
              <a:rPr lang="en-US" sz="3500" spc="-17" dirty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Autor </a:t>
            </a:r>
          </a:p>
          <a:p>
            <a:pPr algn="ctr">
              <a:lnSpc>
                <a:spcPts val="4207"/>
              </a:lnSpc>
            </a:pPr>
            <a:r>
              <a:rPr lang="en-US" sz="3500" b="1" spc="-17" dirty="0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OBS: O </a:t>
            </a:r>
            <a:r>
              <a:rPr lang="en-US" sz="3500" b="1" spc="-17" dirty="0" err="1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nome</a:t>
            </a:r>
            <a:r>
              <a:rPr lang="en-US" sz="3500" b="1" spc="-17" dirty="0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 do </a:t>
            </a:r>
            <a:r>
              <a:rPr lang="en-US" sz="3500" b="1" spc="-17" dirty="0" err="1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apresentador</a:t>
            </a:r>
            <a:r>
              <a:rPr lang="en-US" sz="3500" b="1" spc="-17" dirty="0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 </a:t>
            </a:r>
            <a:r>
              <a:rPr lang="en-US" sz="3500" b="1" spc="-17" dirty="0" err="1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deverá</a:t>
            </a:r>
            <a:r>
              <a:rPr lang="en-US" sz="3500" b="1" spc="-17" dirty="0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 </a:t>
            </a:r>
            <a:r>
              <a:rPr lang="en-US" sz="3500" b="1" spc="-17" dirty="0" err="1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estar</a:t>
            </a:r>
            <a:r>
              <a:rPr lang="en-US" sz="3500" b="1" spc="-17" dirty="0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 </a:t>
            </a:r>
            <a:r>
              <a:rPr lang="en-US" sz="3500" b="1" spc="-17" dirty="0" err="1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marcado</a:t>
            </a:r>
            <a:r>
              <a:rPr lang="en-US" sz="3500" b="1" spc="-17" dirty="0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 </a:t>
            </a:r>
            <a:r>
              <a:rPr lang="en-US" sz="3500" b="1" spc="-17" dirty="0" err="1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em</a:t>
            </a:r>
            <a:r>
              <a:rPr lang="en-US" sz="3500" b="1" spc="-17" dirty="0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 </a:t>
            </a:r>
            <a:r>
              <a:rPr lang="en-US" sz="3500" b="1" spc="-17" dirty="0" err="1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negrito</a:t>
            </a:r>
            <a:r>
              <a:rPr lang="en-US" sz="3500" b="1" spc="-17" dirty="0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, </a:t>
            </a:r>
            <a:r>
              <a:rPr lang="en-US" sz="3500" b="1" spc="-17" dirty="0" err="1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independente</a:t>
            </a:r>
            <a:r>
              <a:rPr lang="en-US" sz="3500" b="1" spc="-17" dirty="0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 da </a:t>
            </a:r>
            <a:r>
              <a:rPr lang="en-US" sz="3500" b="1" spc="-17" dirty="0" err="1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posição</a:t>
            </a:r>
            <a:r>
              <a:rPr lang="en-US" sz="3500" b="1" spc="-17" dirty="0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 de </a:t>
            </a:r>
            <a:r>
              <a:rPr lang="en-US" sz="3500" b="1" spc="-17" dirty="0" err="1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autoria</a:t>
            </a:r>
            <a:r>
              <a:rPr lang="en-US" sz="3500" b="1" spc="-17" dirty="0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. </a:t>
            </a:r>
          </a:p>
        </p:txBody>
      </p:sp>
      <p:sp>
        <p:nvSpPr>
          <p:cNvPr id="16" name="Freeform 16"/>
          <p:cNvSpPr/>
          <p:nvPr/>
        </p:nvSpPr>
        <p:spPr>
          <a:xfrm>
            <a:off x="27789121" y="5336029"/>
            <a:ext cx="4011673" cy="2336797"/>
          </a:xfrm>
          <a:custGeom>
            <a:avLst/>
            <a:gdLst/>
            <a:ahLst/>
            <a:cxnLst/>
            <a:rect l="l" t="t" r="r" b="b"/>
            <a:pathLst>
              <a:path w="4011673" h="2336797">
                <a:moveTo>
                  <a:pt x="0" y="0"/>
                </a:moveTo>
                <a:lnTo>
                  <a:pt x="4011673" y="0"/>
                </a:lnTo>
                <a:lnTo>
                  <a:pt x="4011673" y="2336797"/>
                </a:lnTo>
                <a:lnTo>
                  <a:pt x="0" y="233679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7" name="TextBox 17"/>
          <p:cNvSpPr txBox="1"/>
          <p:nvPr/>
        </p:nvSpPr>
        <p:spPr>
          <a:xfrm>
            <a:off x="14649976" y="5991982"/>
            <a:ext cx="3100049" cy="9201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59"/>
              </a:lnSpc>
            </a:pPr>
            <a:r>
              <a:rPr lang="en-US" sz="5400" b="1" spc="59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TÍTULO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6088668" y="12091171"/>
            <a:ext cx="4172420" cy="7453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65"/>
              </a:lnSpc>
            </a:pPr>
            <a:r>
              <a:rPr lang="en-US" sz="4404" b="1" spc="48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INTRODUÇÃO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4301011" y="19391295"/>
            <a:ext cx="7747732" cy="7453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65"/>
              </a:lnSpc>
            </a:pPr>
            <a:r>
              <a:rPr lang="en-US" sz="4404" b="1" spc="48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MATERIAIS E MÉTODOS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22204337" y="23325120"/>
            <a:ext cx="4216773" cy="7453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65"/>
              </a:lnSpc>
            </a:pPr>
            <a:r>
              <a:rPr lang="en-US" sz="4404" b="1" spc="48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CONCLUSÕES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9866247" y="12091171"/>
            <a:ext cx="8607727" cy="7453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65"/>
              </a:lnSpc>
            </a:pPr>
            <a:r>
              <a:rPr lang="en-US" sz="4404" b="1" spc="48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RESULTADOS E DISCUSSÃO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689204" y="20622921"/>
            <a:ext cx="14971347" cy="124869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147"/>
              </a:lnSpc>
            </a:pPr>
            <a:r>
              <a:rPr lang="en-US" sz="2495" spc="27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XXXXXXXXXXXXXXXXXXXXXXXXXXXXXXXXXXXXXXXXXXXXXXXXXXXXXXXXXXXXXXXXXXXXXX 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 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 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689204" y="13284697"/>
            <a:ext cx="14920223" cy="5237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54"/>
              </a:lnSpc>
            </a:pPr>
            <a:r>
              <a:rPr lang="en-US" sz="2495" spc="27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XXXXXXXXXXXXXXXXXXXXXXXXXXXXXXXXXXXXXXXXXXXXXXXXXXXXXXXXXXXXXXXXXXXXXX  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6776748" y="13275172"/>
            <a:ext cx="14967204" cy="91809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54"/>
              </a:lnSpc>
            </a:pPr>
            <a:r>
              <a:rPr lang="en-US" sz="2495" spc="27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XXXXXXXXXXXXXXXXXXXXXXXXXXXXXXXXXXXXXXXXXXXXXXXXXXXXXXXXXXXXXXXXXXXXXX 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 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4244340" y="9837058"/>
            <a:ext cx="13141947" cy="3833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00"/>
              </a:lnSpc>
            </a:pPr>
            <a:r>
              <a:rPr lang="en-US" sz="2495" spc="-12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Informação da Instituição de origem. Exemplo: Universidade Federal de Viçosa- Viçosa-MG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4332732" y="10218058"/>
            <a:ext cx="14869230" cy="3833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00"/>
              </a:lnSpc>
            </a:pPr>
            <a:r>
              <a:rPr lang="en-US" sz="2495" spc="-12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Informação da Instituição de origem. Exemplo Centro Universitário de Viçosa-UNIVIÇOSA – Viçosa-MG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4126992" y="9753981"/>
            <a:ext cx="120139" cy="3450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00"/>
              </a:lnSpc>
            </a:pPr>
            <a:r>
              <a:rPr lang="en-US" sz="1668" spc="-8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1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4126992" y="10134981"/>
            <a:ext cx="120139" cy="3450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00"/>
              </a:lnSpc>
            </a:pPr>
            <a:r>
              <a:rPr lang="en-US" sz="1668" spc="-8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2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28055697" y="5682970"/>
            <a:ext cx="3478520" cy="1726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360"/>
              </a:lnSpc>
            </a:pPr>
            <a:r>
              <a:rPr lang="en-US" sz="2795" dirty="0" err="1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Área</a:t>
            </a:r>
            <a:r>
              <a:rPr lang="en-US" sz="2795" dirty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en-US" sz="2795" dirty="0" err="1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destinada</a:t>
            </a:r>
            <a:r>
              <a:rPr lang="en-US" sz="2795" dirty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para ser </a:t>
            </a:r>
            <a:r>
              <a:rPr lang="en-US" sz="2795" dirty="0" err="1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colocado</a:t>
            </a:r>
            <a:r>
              <a:rPr lang="en-US" sz="2795" dirty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o </a:t>
            </a:r>
            <a:r>
              <a:rPr lang="en-US" sz="2795" dirty="0" err="1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Símbolo</a:t>
            </a:r>
            <a:r>
              <a:rPr lang="en-US" sz="2795" dirty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do </a:t>
            </a:r>
            <a:r>
              <a:rPr lang="en-US" sz="2795" dirty="0" err="1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curso</a:t>
            </a:r>
            <a:r>
              <a:rPr lang="en-US" sz="2795" dirty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(OBRIGATÓRIO)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4332732" y="10710680"/>
            <a:ext cx="14869230" cy="389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00"/>
              </a:lnSpc>
            </a:pPr>
            <a:r>
              <a:rPr lang="en-US" sz="2495" b="1" spc="-12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OBS.: Autores da mesma instituição deverão ter o mesmo número.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6776748" y="24509121"/>
            <a:ext cx="14967204" cy="69901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54"/>
              </a:lnSpc>
            </a:pPr>
            <a:r>
              <a:rPr lang="en-US" sz="2495" spc="27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22028000" y="32406419"/>
            <a:ext cx="4216773" cy="7453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65"/>
              </a:lnSpc>
            </a:pPr>
            <a:r>
              <a:rPr lang="en-US" sz="4404" b="1" spc="48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REFERÊNCIAS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6776748" y="33609470"/>
            <a:ext cx="14967204" cy="43612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54"/>
              </a:lnSpc>
            </a:pPr>
            <a:r>
              <a:rPr lang="en-US" sz="2495" spc="27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XXXXXXXXXXXXXXXXXXXXXXXXXXXXXXXXXXXXXXXXXXXXXXXXXXXXXXXXXXXXXXXXXXXXXX 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</a:p>
        </p:txBody>
      </p:sp>
      <p:sp>
        <p:nvSpPr>
          <p:cNvPr id="39" name="Freeform 31">
            <a:extLst>
              <a:ext uri="{FF2B5EF4-FFF2-40B4-BE49-F238E27FC236}">
                <a16:creationId xmlns:a16="http://schemas.microsoft.com/office/drawing/2014/main" id="{FC361633-A3E4-8B1E-3B94-21A0F4D13F2C}"/>
              </a:ext>
            </a:extLst>
          </p:cNvPr>
          <p:cNvSpPr/>
          <p:nvPr/>
        </p:nvSpPr>
        <p:spPr>
          <a:xfrm>
            <a:off x="598983" y="5355590"/>
            <a:ext cx="4581468" cy="3390957"/>
          </a:xfrm>
          <a:custGeom>
            <a:avLst/>
            <a:gdLst/>
            <a:ahLst/>
            <a:cxnLst/>
            <a:rect l="l" t="t" r="r" b="b"/>
            <a:pathLst>
              <a:path w="4011673" h="2336797">
                <a:moveTo>
                  <a:pt x="0" y="0"/>
                </a:moveTo>
                <a:lnTo>
                  <a:pt x="4011673" y="0"/>
                </a:lnTo>
                <a:lnTo>
                  <a:pt x="4011673" y="2336796"/>
                </a:lnTo>
                <a:lnTo>
                  <a:pt x="0" y="233679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E3A59F0-D322-429E-B605-78E10F83B5AB}"/>
              </a:ext>
            </a:extLst>
          </p:cNvPr>
          <p:cNvSpPr txBox="1"/>
          <p:nvPr/>
        </p:nvSpPr>
        <p:spPr>
          <a:xfrm>
            <a:off x="863526" y="5604906"/>
            <a:ext cx="4437062" cy="24365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846"/>
              </a:lnSpc>
            </a:pPr>
            <a:r>
              <a:rPr lang="en-US" sz="3200" dirty="0" err="1">
                <a:highlight>
                  <a:srgbClr val="FFFF00"/>
                </a:highlight>
                <a:latin typeface="Consolas"/>
                <a:ea typeface="Consolas"/>
                <a:cs typeface="Consolas"/>
                <a:sym typeface="Consolas"/>
              </a:rPr>
              <a:t>Cógido</a:t>
            </a:r>
            <a:r>
              <a:rPr lang="en-US" sz="3200" dirty="0">
                <a:highlight>
                  <a:srgbClr val="FFFF00"/>
                </a:highlight>
                <a:latin typeface="Consolas"/>
                <a:ea typeface="Consolas"/>
                <a:cs typeface="Consolas"/>
                <a:sym typeface="Consolas"/>
              </a:rPr>
              <a:t> do </a:t>
            </a:r>
            <a:r>
              <a:rPr lang="en-US" sz="3200" dirty="0" err="1">
                <a:highlight>
                  <a:srgbClr val="FFFF00"/>
                </a:highlight>
                <a:latin typeface="Consolas"/>
                <a:ea typeface="Consolas"/>
                <a:cs typeface="Consolas"/>
                <a:sym typeface="Consolas"/>
              </a:rPr>
              <a:t>Trabalho</a:t>
            </a:r>
            <a:r>
              <a:rPr lang="en-US" sz="3200" dirty="0">
                <a:highlight>
                  <a:srgbClr val="FFFF00"/>
                </a:highlight>
                <a:latin typeface="Consolas"/>
                <a:ea typeface="Consolas"/>
                <a:cs typeface="Consolas"/>
                <a:sym typeface="Consolas"/>
              </a:rPr>
              <a:t>   </a:t>
            </a:r>
          </a:p>
          <a:p>
            <a:pPr>
              <a:lnSpc>
                <a:spcPts val="3846"/>
              </a:lnSpc>
            </a:pPr>
            <a:r>
              <a:rPr lang="en-US" sz="3200" dirty="0">
                <a:highlight>
                  <a:srgbClr val="FFFF00"/>
                </a:highlight>
                <a:latin typeface="Consolas"/>
                <a:ea typeface="Consolas"/>
                <a:cs typeface="Consolas"/>
                <a:sym typeface="Consolas"/>
              </a:rPr>
              <a:t>Sigla do </a:t>
            </a:r>
            <a:r>
              <a:rPr lang="en-US" sz="3200" dirty="0" err="1">
                <a:highlight>
                  <a:srgbClr val="FFFF00"/>
                </a:highlight>
                <a:latin typeface="Consolas"/>
                <a:ea typeface="Consolas"/>
                <a:cs typeface="Consolas"/>
                <a:sym typeface="Consolas"/>
              </a:rPr>
              <a:t>Curso</a:t>
            </a:r>
            <a:endParaRPr lang="en-US" sz="3200" dirty="0">
              <a:highlight>
                <a:srgbClr val="FFFF00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algn="just">
              <a:lnSpc>
                <a:spcPts val="3846"/>
              </a:lnSpc>
            </a:pPr>
            <a:r>
              <a:rPr lang="en-US" sz="3200" dirty="0" err="1">
                <a:highlight>
                  <a:srgbClr val="FFFF00"/>
                </a:highlight>
                <a:latin typeface="Consolas"/>
                <a:ea typeface="Consolas"/>
                <a:cs typeface="Consolas"/>
                <a:sym typeface="Consolas"/>
              </a:rPr>
              <a:t>Tamanho</a:t>
            </a:r>
            <a:r>
              <a:rPr lang="en-US" sz="3200" dirty="0">
                <a:highlight>
                  <a:srgbClr val="FFFF00"/>
                </a:highlight>
                <a:latin typeface="Consolas"/>
                <a:ea typeface="Consolas"/>
                <a:cs typeface="Consolas"/>
                <a:sym typeface="Consolas"/>
              </a:rPr>
              <a:t>: 54</a:t>
            </a:r>
          </a:p>
          <a:p>
            <a:pPr algn="just">
              <a:lnSpc>
                <a:spcPts val="3846"/>
              </a:lnSpc>
            </a:pPr>
            <a:r>
              <a:rPr lang="en-US" sz="3200" b="1" dirty="0">
                <a:highlight>
                  <a:srgbClr val="FFFF00"/>
                </a:highlight>
                <a:latin typeface="Consolas Bold"/>
                <a:ea typeface="Consolas Bold"/>
                <a:cs typeface="Consolas Bold"/>
                <a:sym typeface="Consolas Bold"/>
              </a:rPr>
              <a:t>(</a:t>
            </a:r>
            <a:r>
              <a:rPr lang="en-US" sz="3200" b="1" dirty="0" err="1">
                <a:highlight>
                  <a:srgbClr val="FFFF00"/>
                </a:highlight>
                <a:latin typeface="Consolas Bold"/>
                <a:ea typeface="Consolas Bold"/>
                <a:cs typeface="Consolas Bold"/>
                <a:sym typeface="Consolas Bold"/>
              </a:rPr>
              <a:t>obrigatórios</a:t>
            </a:r>
            <a:r>
              <a:rPr lang="en-US" sz="3200" b="1" dirty="0">
                <a:highlight>
                  <a:srgbClr val="FFFF00"/>
                </a:highlight>
                <a:latin typeface="Consolas Bold"/>
                <a:ea typeface="Consolas Bold"/>
                <a:cs typeface="Consolas Bold"/>
                <a:sym typeface="Consolas Bold"/>
              </a:rPr>
              <a:t> </a:t>
            </a:r>
            <a:r>
              <a:rPr lang="en-US" sz="3200" b="1" dirty="0" err="1">
                <a:highlight>
                  <a:srgbClr val="FFFF00"/>
                </a:highlight>
                <a:latin typeface="Consolas Bold"/>
                <a:ea typeface="Consolas Bold"/>
                <a:cs typeface="Consolas Bold"/>
                <a:sym typeface="Consolas Bold"/>
              </a:rPr>
              <a:t>nesta</a:t>
            </a:r>
            <a:r>
              <a:rPr lang="en-US" sz="3200" b="1" dirty="0">
                <a:highlight>
                  <a:srgbClr val="FFFF00"/>
                </a:highlight>
                <a:latin typeface="Consolas Bold"/>
                <a:ea typeface="Consolas Bold"/>
                <a:cs typeface="Consolas Bold"/>
                <a:sym typeface="Consolas Bold"/>
              </a:rPr>
              <a:t> </a:t>
            </a:r>
            <a:r>
              <a:rPr lang="en-US" sz="3200" b="1" dirty="0" err="1">
                <a:highlight>
                  <a:srgbClr val="FFFF00"/>
                </a:highlight>
                <a:latin typeface="Consolas Bold"/>
                <a:ea typeface="Consolas Bold"/>
                <a:cs typeface="Consolas Bold"/>
                <a:sym typeface="Consolas Bold"/>
              </a:rPr>
              <a:t>formatação</a:t>
            </a:r>
            <a:r>
              <a:rPr lang="en-US" sz="3200" b="1" dirty="0">
                <a:highlight>
                  <a:srgbClr val="FFFF00"/>
                </a:highlight>
                <a:latin typeface="Consolas Bold"/>
                <a:ea typeface="Consolas Bold"/>
                <a:cs typeface="Consolas Bold"/>
                <a:sym typeface="Consolas Bold"/>
              </a:rPr>
              <a:t>)</a:t>
            </a:r>
            <a:r>
              <a:rPr lang="en-US" sz="3200" dirty="0">
                <a:highlight>
                  <a:srgbClr val="FFFF00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</a:p>
        </p:txBody>
      </p:sp>
      <p:sp>
        <p:nvSpPr>
          <p:cNvPr id="34" name="object 8">
            <a:extLst>
              <a:ext uri="{FF2B5EF4-FFF2-40B4-BE49-F238E27FC236}">
                <a16:creationId xmlns:a16="http://schemas.microsoft.com/office/drawing/2014/main" id="{DA19EA51-3A53-8E9E-81A0-AFDCAFB1B8C7}"/>
              </a:ext>
            </a:extLst>
          </p:cNvPr>
          <p:cNvSpPr txBox="1"/>
          <p:nvPr/>
        </p:nvSpPr>
        <p:spPr>
          <a:xfrm>
            <a:off x="2079929" y="38436550"/>
            <a:ext cx="28749321" cy="2059826"/>
          </a:xfrm>
          <a:prstGeom prst="rect">
            <a:avLst/>
          </a:prstGeom>
        </p:spPr>
        <p:txBody>
          <a:bodyPr vert="horz" wrap="square" lIns="0" tIns="27272" rIns="0" bIns="0" rtlCol="0">
            <a:spAutoFit/>
          </a:bodyPr>
          <a:lstStyle/>
          <a:p>
            <a:pPr marL="179995" algn="ctr">
              <a:spcBef>
                <a:spcPts val="215"/>
              </a:spcBef>
            </a:pPr>
            <a:r>
              <a:rPr lang="pt-BR" sz="4402" b="1" spc="-97" dirty="0">
                <a:solidFill>
                  <a:srgbClr val="FF0000"/>
                </a:solidFill>
                <a:highlight>
                  <a:srgbClr val="FFFF00"/>
                </a:highlight>
                <a:latin typeface="Verdana"/>
                <a:cs typeface="Verdana"/>
              </a:rPr>
              <a:t>OBS: as informações podem ser apresentadas na forma de texto, figuras, tabelas, fotos ou afins, a critério do apresentador. O espaço destinado a cada tópico e o tamanho da letra também ficam a critério do apresentador.</a:t>
            </a:r>
          </a:p>
        </p:txBody>
      </p:sp>
      <p:pic>
        <p:nvPicPr>
          <p:cNvPr id="38" name="Imagem 37" descr="Logotipo&#10;&#10;O conteúdo gerado por IA pode estar incorreto.">
            <a:extLst>
              <a:ext uri="{FF2B5EF4-FFF2-40B4-BE49-F238E27FC236}">
                <a16:creationId xmlns:a16="http://schemas.microsoft.com/office/drawing/2014/main" id="{3CA9C801-2FD8-0809-B822-F9C4694A527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527" y="684495"/>
            <a:ext cx="4895924" cy="339278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213</Words>
  <Application>Microsoft Office PowerPoint</Application>
  <PresentationFormat>Personalizar</PresentationFormat>
  <Paragraphs>28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13" baseType="lpstr">
      <vt:lpstr>Montserrat Ultra-Bold</vt:lpstr>
      <vt:lpstr>Calibri</vt:lpstr>
      <vt:lpstr>Montserrat Bold</vt:lpstr>
      <vt:lpstr>Consolas</vt:lpstr>
      <vt:lpstr>Montserrat</vt:lpstr>
      <vt:lpstr>Montserrat Semi-Bold</vt:lpstr>
      <vt:lpstr>Consolas Bold</vt:lpstr>
      <vt:lpstr>IBM Plex Sans</vt:lpstr>
      <vt:lpstr>Arial</vt:lpstr>
      <vt:lpstr>Verdana</vt:lpstr>
      <vt:lpstr>IBM Plex Sans Bold</vt:lpstr>
      <vt:lpstr>Office Theme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POSTER SIMPAC 2025</dc:title>
  <dc:creator>Thaisa Oliveira</dc:creator>
  <cp:lastModifiedBy>nupex2</cp:lastModifiedBy>
  <cp:revision>6</cp:revision>
  <dcterms:created xsi:type="dcterms:W3CDTF">2006-08-16T00:00:00Z</dcterms:created>
  <dcterms:modified xsi:type="dcterms:W3CDTF">2026-03-02T19:34:12Z</dcterms:modified>
  <dc:identifier>DAGlkpOwqms</dc:identifier>
</cp:coreProperties>
</file>